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7" r:id="rId2"/>
    <p:sldId id="292" r:id="rId3"/>
    <p:sldId id="305" r:id="rId4"/>
    <p:sldId id="295" r:id="rId5"/>
    <p:sldId id="306" r:id="rId6"/>
    <p:sldId id="315" r:id="rId7"/>
    <p:sldId id="316" r:id="rId8"/>
    <p:sldId id="317" r:id="rId9"/>
    <p:sldId id="318" r:id="rId10"/>
    <p:sldId id="320" r:id="rId11"/>
    <p:sldId id="271" r:id="rId12"/>
    <p:sldId id="319" r:id="rId13"/>
    <p:sldId id="293" r:id="rId14"/>
    <p:sldId id="308" r:id="rId15"/>
    <p:sldId id="310" r:id="rId16"/>
    <p:sldId id="311" r:id="rId17"/>
    <p:sldId id="312" r:id="rId18"/>
    <p:sldId id="324" r:id="rId19"/>
    <p:sldId id="313" r:id="rId20"/>
    <p:sldId id="284" r:id="rId21"/>
    <p:sldId id="304" r:id="rId22"/>
    <p:sldId id="287" r:id="rId23"/>
    <p:sldId id="321" r:id="rId24"/>
    <p:sldId id="322" r:id="rId25"/>
    <p:sldId id="323" r:id="rId26"/>
    <p:sldId id="285" r:id="rId27"/>
    <p:sldId id="269" r:id="rId28"/>
  </p:sldIdLst>
  <p:sldSz cx="9144000" cy="6858000" type="screen4x3"/>
  <p:notesSz cx="7010400"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789" autoAdjust="0"/>
    <p:restoredTop sz="94581" autoAdjust="0"/>
  </p:normalViewPr>
  <p:slideViewPr>
    <p:cSldViewPr>
      <p:cViewPr>
        <p:scale>
          <a:sx n="97" d="100"/>
          <a:sy n="97" d="100"/>
        </p:scale>
        <p:origin x="-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711065-75D9-492D-89B3-B999F911B4F0}" type="datetimeFigureOut">
              <a:rPr lang="en-US" smtClean="0"/>
              <a:t>3/22/2018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8540C3C-C7E9-4371-AB39-7A6E16B9FAC2}" type="slidenum">
              <a:rPr lang="en-US" smtClean="0"/>
              <a:t>‹#›</a:t>
            </a:fld>
            <a:endParaRPr lang="en-US"/>
          </a:p>
        </p:txBody>
      </p:sp>
    </p:spTree>
    <p:extLst>
      <p:ext uri="{BB962C8B-B14F-4D97-AF65-F5344CB8AC3E}">
        <p14:creationId xmlns:p14="http://schemas.microsoft.com/office/powerpoint/2010/main" val="150949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a:t>
            </a:fld>
            <a:endParaRPr lang="en-US"/>
          </a:p>
        </p:txBody>
      </p:sp>
    </p:spTree>
    <p:extLst>
      <p:ext uri="{BB962C8B-B14F-4D97-AF65-F5344CB8AC3E}">
        <p14:creationId xmlns:p14="http://schemas.microsoft.com/office/powerpoint/2010/main" val="366857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10</a:t>
            </a:fld>
            <a:endParaRPr lang="en-US"/>
          </a:p>
        </p:txBody>
      </p:sp>
    </p:spTree>
    <p:extLst>
      <p:ext uri="{BB962C8B-B14F-4D97-AF65-F5344CB8AC3E}">
        <p14:creationId xmlns:p14="http://schemas.microsoft.com/office/powerpoint/2010/main" val="331436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11</a:t>
            </a:fld>
            <a:endParaRPr lang="en-US"/>
          </a:p>
        </p:txBody>
      </p:sp>
    </p:spTree>
    <p:extLst>
      <p:ext uri="{BB962C8B-B14F-4D97-AF65-F5344CB8AC3E}">
        <p14:creationId xmlns:p14="http://schemas.microsoft.com/office/powerpoint/2010/main" val="366964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12</a:t>
            </a:fld>
            <a:endParaRPr lang="en-US"/>
          </a:p>
        </p:txBody>
      </p:sp>
    </p:spTree>
    <p:extLst>
      <p:ext uri="{BB962C8B-B14F-4D97-AF65-F5344CB8AC3E}">
        <p14:creationId xmlns:p14="http://schemas.microsoft.com/office/powerpoint/2010/main" val="429482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13</a:t>
            </a:fld>
            <a:endParaRPr lang="en-US"/>
          </a:p>
        </p:txBody>
      </p:sp>
    </p:spTree>
    <p:extLst>
      <p:ext uri="{BB962C8B-B14F-4D97-AF65-F5344CB8AC3E}">
        <p14:creationId xmlns:p14="http://schemas.microsoft.com/office/powerpoint/2010/main" val="351656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14</a:t>
            </a:fld>
            <a:endParaRPr lang="en-US"/>
          </a:p>
        </p:txBody>
      </p:sp>
    </p:spTree>
    <p:extLst>
      <p:ext uri="{BB962C8B-B14F-4D97-AF65-F5344CB8AC3E}">
        <p14:creationId xmlns:p14="http://schemas.microsoft.com/office/powerpoint/2010/main" val="366964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15</a:t>
            </a:fld>
            <a:endParaRPr lang="en-US"/>
          </a:p>
        </p:txBody>
      </p:sp>
    </p:spTree>
    <p:extLst>
      <p:ext uri="{BB962C8B-B14F-4D97-AF65-F5344CB8AC3E}">
        <p14:creationId xmlns:p14="http://schemas.microsoft.com/office/powerpoint/2010/main" val="63022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16</a:t>
            </a:fld>
            <a:endParaRPr lang="en-US"/>
          </a:p>
        </p:txBody>
      </p:sp>
    </p:spTree>
    <p:extLst>
      <p:ext uri="{BB962C8B-B14F-4D97-AF65-F5344CB8AC3E}">
        <p14:creationId xmlns:p14="http://schemas.microsoft.com/office/powerpoint/2010/main" val="366964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17</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18</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19</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a:t>
            </a:fld>
            <a:endParaRPr lang="en-US"/>
          </a:p>
        </p:txBody>
      </p:sp>
    </p:spTree>
    <p:extLst>
      <p:ext uri="{BB962C8B-B14F-4D97-AF65-F5344CB8AC3E}">
        <p14:creationId xmlns:p14="http://schemas.microsoft.com/office/powerpoint/2010/main" val="116523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20</a:t>
            </a:fld>
            <a:endParaRPr lang="en-US"/>
          </a:p>
        </p:txBody>
      </p:sp>
    </p:spTree>
    <p:extLst>
      <p:ext uri="{BB962C8B-B14F-4D97-AF65-F5344CB8AC3E}">
        <p14:creationId xmlns:p14="http://schemas.microsoft.com/office/powerpoint/2010/main" val="265249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21</a:t>
            </a:fld>
            <a:endParaRPr lang="en-US"/>
          </a:p>
        </p:txBody>
      </p:sp>
    </p:spTree>
    <p:extLst>
      <p:ext uri="{BB962C8B-B14F-4D97-AF65-F5344CB8AC3E}">
        <p14:creationId xmlns:p14="http://schemas.microsoft.com/office/powerpoint/2010/main" val="2990265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22</a:t>
            </a:fld>
            <a:endParaRPr lang="en-US"/>
          </a:p>
        </p:txBody>
      </p:sp>
    </p:spTree>
    <p:extLst>
      <p:ext uri="{BB962C8B-B14F-4D97-AF65-F5344CB8AC3E}">
        <p14:creationId xmlns:p14="http://schemas.microsoft.com/office/powerpoint/2010/main" val="1937538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23</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40C3C-C7E9-4371-AB39-7A6E16B9FAC2}" type="slidenum">
              <a:rPr lang="en-US" smtClean="0"/>
              <a:t>24</a:t>
            </a:fld>
            <a:endParaRPr lang="en-US"/>
          </a:p>
        </p:txBody>
      </p:sp>
    </p:spTree>
    <p:extLst>
      <p:ext uri="{BB962C8B-B14F-4D97-AF65-F5344CB8AC3E}">
        <p14:creationId xmlns:p14="http://schemas.microsoft.com/office/powerpoint/2010/main" val="2957490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25</a:t>
            </a:fld>
            <a:endParaRPr lang="en-US"/>
          </a:p>
        </p:txBody>
      </p:sp>
    </p:spTree>
    <p:extLst>
      <p:ext uri="{BB962C8B-B14F-4D97-AF65-F5344CB8AC3E}">
        <p14:creationId xmlns:p14="http://schemas.microsoft.com/office/powerpoint/2010/main" val="1213857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26</a:t>
            </a:fld>
            <a:endParaRPr lang="en-US"/>
          </a:p>
        </p:txBody>
      </p:sp>
    </p:spTree>
    <p:extLst>
      <p:ext uri="{BB962C8B-B14F-4D97-AF65-F5344CB8AC3E}">
        <p14:creationId xmlns:p14="http://schemas.microsoft.com/office/powerpoint/2010/main" val="2184306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27</a:t>
            </a:fld>
            <a:endParaRPr lang="en-US"/>
          </a:p>
        </p:txBody>
      </p:sp>
    </p:spTree>
    <p:extLst>
      <p:ext uri="{BB962C8B-B14F-4D97-AF65-F5344CB8AC3E}">
        <p14:creationId xmlns:p14="http://schemas.microsoft.com/office/powerpoint/2010/main" val="279651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3</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4</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5</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6</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7</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8</a:t>
            </a:fld>
            <a:endParaRPr lang="en-US"/>
          </a:p>
        </p:txBody>
      </p:sp>
    </p:spTree>
    <p:extLst>
      <p:ext uri="{BB962C8B-B14F-4D97-AF65-F5344CB8AC3E}">
        <p14:creationId xmlns:p14="http://schemas.microsoft.com/office/powerpoint/2010/main" val="207854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40C3C-C7E9-4371-AB39-7A6E16B9FAC2}" type="slidenum">
              <a:rPr lang="en-US" smtClean="0"/>
              <a:t>9</a:t>
            </a:fld>
            <a:endParaRPr lang="en-US"/>
          </a:p>
        </p:txBody>
      </p:sp>
    </p:spTree>
    <p:extLst>
      <p:ext uri="{BB962C8B-B14F-4D97-AF65-F5344CB8AC3E}">
        <p14:creationId xmlns:p14="http://schemas.microsoft.com/office/powerpoint/2010/main" val="207854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4.jpe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267200"/>
            <a:ext cx="8534400" cy="2685351"/>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0000"/>
                </a:solidFill>
                <a:latin typeface="+mn-lt"/>
                <a:ea typeface="ヒラギノ角ゴ Pro W3" charset="-128"/>
                <a:sym typeface="Gill Sans" charset="0"/>
              </a:rPr>
              <a:t>RWAU </a:t>
            </a:r>
            <a:r>
              <a:rPr lang="en-US" altLang="en-US" b="1" dirty="0" smtClean="0">
                <a:solidFill>
                  <a:srgbClr val="000000"/>
                </a:solidFill>
                <a:latin typeface="+mn-lt"/>
                <a:ea typeface="ヒラギノ角ゴ Pro W3" charset="-128"/>
                <a:sym typeface="Gill Sans" charset="0"/>
              </a:rPr>
              <a:t>Training—April 2018</a:t>
            </a:r>
            <a:endParaRPr lang="en-US" altLang="en-US" sz="3600" b="1" dirty="0">
              <a:solidFill>
                <a:srgbClr val="000000"/>
              </a:solidFill>
              <a:latin typeface="+mn-lt"/>
              <a:ea typeface="ヒラギノ角ゴ Pro W3" charset="-128"/>
              <a:sym typeface="Gill Sans" charset="0"/>
            </a:endParaRPr>
          </a:p>
          <a:p>
            <a:pPr algn="ctr" eaLnBrk="1" hangingPunct="1">
              <a:spcBef>
                <a:spcPct val="50000"/>
              </a:spcBef>
              <a:buFontTx/>
              <a:buNone/>
            </a:pPr>
            <a:endParaRPr lang="en-US" altLang="en-US" sz="1200" dirty="0" smtClean="0">
              <a:solidFill>
                <a:srgbClr val="000000"/>
              </a:solidFill>
              <a:latin typeface="+mn-lt"/>
              <a:ea typeface="ヒラギノ角ゴ Pro W3" charset="-128"/>
              <a:sym typeface="Gill Sans" charset="0"/>
            </a:endParaRPr>
          </a:p>
          <a:p>
            <a:pPr algn="ctr" eaLnBrk="1" hangingPunct="1">
              <a:spcBef>
                <a:spcPct val="50000"/>
              </a:spcBef>
              <a:buFontTx/>
              <a:buNone/>
            </a:pPr>
            <a:r>
              <a:rPr lang="en-US" altLang="en-US" sz="2400" dirty="0" smtClean="0">
                <a:solidFill>
                  <a:srgbClr val="000000"/>
                </a:solidFill>
                <a:latin typeface="+mn-lt"/>
                <a:ea typeface="ヒラギノ角ゴ Pro W3" charset="-128"/>
                <a:sym typeface="Gill Sans" charset="0"/>
              </a:rPr>
              <a:t>Eric </a:t>
            </a:r>
            <a:r>
              <a:rPr lang="en-US" altLang="en-US" sz="2400" dirty="0" smtClean="0">
                <a:solidFill>
                  <a:srgbClr val="000000"/>
                </a:solidFill>
                <a:latin typeface="+mn-lt"/>
                <a:ea typeface="ヒラギノ角ゴ Pro W3" charset="-128"/>
                <a:sym typeface="Gill Sans" charset="0"/>
              </a:rPr>
              <a:t>Jones</a:t>
            </a:r>
            <a:r>
              <a:rPr lang="en-US" altLang="en-US" sz="2400" dirty="0" smtClean="0">
                <a:solidFill>
                  <a:srgbClr val="000000"/>
                </a:solidFill>
                <a:latin typeface="+mn-lt"/>
                <a:ea typeface="ヒラギノ角ゴ Pro W3" charset="-128"/>
                <a:sym typeface="Gill Sans" charset="0"/>
              </a:rPr>
              <a:t>, P.E. Teacher</a:t>
            </a: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292600" y="1219200"/>
            <a:ext cx="468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Water Use Groups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143000"/>
            <a:ext cx="8229600" cy="5257800"/>
          </a:xfrm>
        </p:spPr>
        <p:txBody>
          <a:bodyPr>
            <a:normAutofit lnSpcReduction="10000"/>
          </a:bodyPr>
          <a:lstStyle/>
          <a:p>
            <a:pPr marL="0" indent="0">
              <a:buNone/>
            </a:pPr>
            <a:r>
              <a:rPr lang="en-US" sz="4800" cap="all" dirty="0" smtClean="0">
                <a:solidFill>
                  <a:schemeClr val="tx2"/>
                </a:solidFill>
              </a:rPr>
              <a:t>Other Terms to Understand</a:t>
            </a:r>
            <a:endParaRPr lang="en-US" sz="4300" cap="all" dirty="0" smtClean="0">
              <a:solidFill>
                <a:schemeClr val="tx2"/>
              </a:solidFill>
            </a:endParaRPr>
          </a:p>
          <a:p>
            <a:pPr marL="457200" lvl="1" indent="0">
              <a:buNone/>
            </a:pPr>
            <a:endParaRPr lang="en-US" sz="1500" u="sng" dirty="0" smtClean="0">
              <a:solidFill>
                <a:schemeClr val="tx2"/>
              </a:solidFill>
            </a:endParaRPr>
          </a:p>
          <a:p>
            <a:pPr marL="457200" lvl="1" indent="0">
              <a:buNone/>
            </a:pPr>
            <a:r>
              <a:rPr lang="en-US" u="sng" dirty="0" smtClean="0">
                <a:solidFill>
                  <a:schemeClr val="tx2"/>
                </a:solidFill>
              </a:rPr>
              <a:t>Sole Supply</a:t>
            </a:r>
          </a:p>
          <a:p>
            <a:pPr lvl="2"/>
            <a:r>
              <a:rPr lang="en-US" dirty="0" smtClean="0">
                <a:solidFill>
                  <a:schemeClr val="tx2"/>
                </a:solidFill>
              </a:rPr>
              <a:t>May be expressed as a limit of use of a water right</a:t>
            </a:r>
          </a:p>
          <a:p>
            <a:pPr lvl="2"/>
            <a:r>
              <a:rPr lang="en-US" dirty="0" smtClean="0">
                <a:solidFill>
                  <a:schemeClr val="tx2"/>
                </a:solidFill>
              </a:rPr>
              <a:t>May also refer to a water right limit in a group</a:t>
            </a:r>
          </a:p>
          <a:p>
            <a:pPr lvl="2"/>
            <a:endParaRPr lang="en-US" sz="900" dirty="0">
              <a:solidFill>
                <a:schemeClr val="tx2"/>
              </a:solidFill>
            </a:endParaRPr>
          </a:p>
          <a:p>
            <a:pPr marL="457200" lvl="1" indent="0">
              <a:buNone/>
            </a:pPr>
            <a:r>
              <a:rPr lang="en-US" u="sng" dirty="0" smtClean="0">
                <a:solidFill>
                  <a:schemeClr val="tx2"/>
                </a:solidFill>
              </a:rPr>
              <a:t>Group Total</a:t>
            </a:r>
          </a:p>
          <a:p>
            <a:pPr lvl="2"/>
            <a:r>
              <a:rPr lang="en-US" dirty="0" smtClean="0">
                <a:solidFill>
                  <a:schemeClr val="tx2"/>
                </a:solidFill>
              </a:rPr>
              <a:t>The total use in this particular water use group</a:t>
            </a:r>
          </a:p>
          <a:p>
            <a:pPr marL="457200" lvl="1" indent="0">
              <a:buNone/>
            </a:pPr>
            <a:r>
              <a:rPr lang="en-US" u="sng" dirty="0" smtClean="0">
                <a:solidFill>
                  <a:schemeClr val="tx2"/>
                </a:solidFill>
              </a:rPr>
              <a:t>Beneficial Use Amount</a:t>
            </a:r>
            <a:endParaRPr lang="en-US" u="sng" dirty="0">
              <a:solidFill>
                <a:schemeClr val="tx2"/>
              </a:solidFill>
            </a:endParaRPr>
          </a:p>
          <a:p>
            <a:pPr lvl="2"/>
            <a:r>
              <a:rPr lang="en-US" dirty="0">
                <a:solidFill>
                  <a:schemeClr val="tx2"/>
                </a:solidFill>
              </a:rPr>
              <a:t>The </a:t>
            </a:r>
            <a:r>
              <a:rPr lang="en-US" dirty="0" smtClean="0">
                <a:solidFill>
                  <a:schemeClr val="tx2"/>
                </a:solidFill>
              </a:rPr>
              <a:t>amount of beneficial use a water right contributes to a Water Use Group in which it is included. May be referred to as “Group Contribution”.</a:t>
            </a:r>
            <a:endParaRPr lang="en-US" dirty="0">
              <a:solidFill>
                <a:schemeClr val="tx2"/>
              </a:solidFill>
            </a:endParaRPr>
          </a:p>
          <a:p>
            <a:pPr marL="914400" lvl="2" indent="0">
              <a:buNone/>
            </a:pPr>
            <a:endParaRPr lang="en-US" dirty="0">
              <a:solidFill>
                <a:schemeClr val="tx2"/>
              </a:solidFill>
            </a:endParaRPr>
          </a:p>
          <a:p>
            <a:pPr lvl="2"/>
            <a:endParaRPr lang="en-US" dirty="0" smtClean="0">
              <a:solidFill>
                <a:schemeClr val="tx2"/>
              </a:solidFill>
            </a:endParaRPr>
          </a:p>
          <a:p>
            <a:pPr lvl="2"/>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64139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4800" y="1371600"/>
            <a:ext cx="8534400" cy="5029200"/>
          </a:xfrm>
        </p:spPr>
        <p:txBody>
          <a:bodyPr>
            <a:normAutofit/>
          </a:bodyPr>
          <a:lstStyle/>
          <a:p>
            <a:pPr marL="0" indent="0">
              <a:buNone/>
            </a:pPr>
            <a:r>
              <a:rPr lang="en-US" sz="4000" cap="all" dirty="0" smtClean="0">
                <a:solidFill>
                  <a:schemeClr val="tx2"/>
                </a:solidFill>
              </a:rPr>
              <a:t>Why do we use Water Use Groups?</a:t>
            </a:r>
          </a:p>
          <a:p>
            <a:pPr lvl="1"/>
            <a:r>
              <a:rPr lang="en-US" dirty="0" smtClean="0">
                <a:solidFill>
                  <a:schemeClr val="tx2"/>
                </a:solidFill>
              </a:rPr>
              <a:t>To account for the limits and measure of each water right.</a:t>
            </a:r>
            <a:endParaRPr lang="en-US" dirty="0">
              <a:solidFill>
                <a:schemeClr val="tx2"/>
              </a:solidFill>
            </a:endParaRPr>
          </a:p>
          <a:p>
            <a:pPr lvl="1"/>
            <a:r>
              <a:rPr lang="en-US" dirty="0" smtClean="0">
                <a:solidFill>
                  <a:schemeClr val="tx2"/>
                </a:solidFill>
              </a:rPr>
              <a:t>As an index to the water rights that serve a use.</a:t>
            </a:r>
            <a:endParaRPr lang="en-US" dirty="0">
              <a:solidFill>
                <a:schemeClr val="tx2"/>
              </a:solidFill>
            </a:endParaRPr>
          </a:p>
          <a:p>
            <a:pPr lvl="1"/>
            <a:r>
              <a:rPr lang="en-US" dirty="0" smtClean="0">
                <a:solidFill>
                  <a:schemeClr val="tx2"/>
                </a:solidFill>
              </a:rPr>
              <a:t>To uniquely account for all uses of water in the state.</a:t>
            </a:r>
          </a:p>
          <a:p>
            <a:pPr lvl="1"/>
            <a:endParaRPr lang="en-US" dirty="0" smtClean="0">
              <a:solidFill>
                <a:schemeClr val="tx2"/>
              </a:solidFill>
            </a:endParaRP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25726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066800"/>
            <a:ext cx="8229600" cy="5334000"/>
          </a:xfrm>
        </p:spPr>
        <p:txBody>
          <a:bodyPr>
            <a:normAutofit fontScale="92500"/>
          </a:bodyPr>
          <a:lstStyle/>
          <a:p>
            <a:pPr marL="0" indent="0">
              <a:buNone/>
            </a:pPr>
            <a:r>
              <a:rPr lang="en-US" sz="3900" cap="all" dirty="0" smtClean="0">
                <a:solidFill>
                  <a:schemeClr val="tx2"/>
                </a:solidFill>
              </a:rPr>
              <a:t>How will you use and interact with Water Use Groups?</a:t>
            </a:r>
          </a:p>
          <a:p>
            <a:pPr marL="0" indent="0">
              <a:buNone/>
            </a:pPr>
            <a:endParaRPr lang="en-US" sz="1300" cap="all" dirty="0" smtClean="0">
              <a:solidFill>
                <a:schemeClr val="tx2"/>
              </a:solidFill>
            </a:endParaRPr>
          </a:p>
          <a:p>
            <a:pPr lvl="1"/>
            <a:r>
              <a:rPr lang="en-US" dirty="0" smtClean="0">
                <a:solidFill>
                  <a:schemeClr val="tx2"/>
                </a:solidFill>
              </a:rPr>
              <a:t>As a key indicator of value when acquiring a right.</a:t>
            </a:r>
            <a:endParaRPr lang="en-US" dirty="0">
              <a:solidFill>
                <a:schemeClr val="tx2"/>
              </a:solidFill>
            </a:endParaRPr>
          </a:p>
          <a:p>
            <a:pPr lvl="1"/>
            <a:r>
              <a:rPr lang="en-US" dirty="0" smtClean="0">
                <a:solidFill>
                  <a:schemeClr val="tx2"/>
                </a:solidFill>
              </a:rPr>
              <a:t>As an issue to be reconciled when changing a right.*</a:t>
            </a:r>
            <a:endParaRPr lang="en-US" dirty="0">
              <a:solidFill>
                <a:schemeClr val="tx2"/>
              </a:solidFill>
            </a:endParaRPr>
          </a:p>
          <a:p>
            <a:pPr lvl="1"/>
            <a:r>
              <a:rPr lang="en-US" dirty="0" smtClean="0">
                <a:solidFill>
                  <a:schemeClr val="tx2"/>
                </a:solidFill>
              </a:rPr>
              <a:t>As a limit to be observed when using a right </a:t>
            </a:r>
            <a:r>
              <a:rPr lang="en-US" dirty="0" smtClean="0">
                <a:solidFill>
                  <a:srgbClr val="FF0000"/>
                </a:solidFill>
              </a:rPr>
              <a:t>alone</a:t>
            </a:r>
            <a:r>
              <a:rPr lang="en-US" dirty="0" smtClean="0">
                <a:solidFill>
                  <a:schemeClr val="tx2"/>
                </a:solidFill>
              </a:rPr>
              <a:t>.</a:t>
            </a:r>
          </a:p>
          <a:p>
            <a:pPr marL="457200" lvl="1" indent="0">
              <a:buNone/>
            </a:pPr>
            <a:endParaRPr lang="en-US" dirty="0">
              <a:solidFill>
                <a:schemeClr val="tx2"/>
              </a:solidFill>
            </a:endParaRPr>
          </a:p>
          <a:p>
            <a:pPr marL="457200" lvl="1" indent="0">
              <a:buNone/>
            </a:pPr>
            <a:r>
              <a:rPr lang="en-US" dirty="0" smtClean="0">
                <a:solidFill>
                  <a:schemeClr val="tx2"/>
                </a:solidFill>
              </a:rPr>
              <a:t>*Since many of the water use groups which relate to more than one water right are not completely quantified you will likely become involved in an effort to complete that work in water right processes.  </a:t>
            </a: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355133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136904"/>
            <a:ext cx="8625840" cy="4584192"/>
          </a:xfrm>
          <a:prstGeom prst="rect">
            <a:avLst/>
          </a:prstGeom>
        </p:spPr>
      </p:pic>
    </p:spTree>
    <p:extLst>
      <p:ext uri="{BB962C8B-B14F-4D97-AF65-F5344CB8AC3E}">
        <p14:creationId xmlns:p14="http://schemas.microsoft.com/office/powerpoint/2010/main" val="254673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04800" y="1371600"/>
            <a:ext cx="8534400" cy="5029200"/>
          </a:xfrm>
        </p:spPr>
        <p:txBody>
          <a:bodyPr>
            <a:normAutofit/>
          </a:bodyPr>
          <a:lstStyle/>
          <a:p>
            <a:pPr marL="0" indent="0">
              <a:buNone/>
            </a:pPr>
            <a:r>
              <a:rPr lang="en-US" sz="4000" cap="all" dirty="0" smtClean="0">
                <a:solidFill>
                  <a:schemeClr val="tx2"/>
                </a:solidFill>
              </a:rPr>
              <a:t>Water Use Groups exercise</a:t>
            </a:r>
          </a:p>
          <a:p>
            <a:pPr marL="457200" lvl="1" indent="0">
              <a:buNone/>
            </a:pPr>
            <a:endParaRPr lang="en-US" dirty="0" smtClean="0">
              <a:solidFill>
                <a:schemeClr val="tx2"/>
              </a:solidFill>
            </a:endParaRP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37327169"/>
              </p:ext>
            </p:extLst>
          </p:nvPr>
        </p:nvGraphicFramePr>
        <p:xfrm>
          <a:off x="609600" y="2133600"/>
          <a:ext cx="7772400" cy="2593892"/>
        </p:xfrm>
        <a:graphic>
          <a:graphicData uri="http://schemas.openxmlformats.org/drawingml/2006/table">
            <a:tbl>
              <a:tblPr firstRow="1" bandRow="1">
                <a:tableStyleId>{5C22544A-7EE6-4342-B048-85BDC9FD1C3A}</a:tableStyleId>
              </a:tblPr>
              <a:tblGrid>
                <a:gridCol w="1943100"/>
                <a:gridCol w="1943100"/>
                <a:gridCol w="1943100"/>
                <a:gridCol w="1943100"/>
              </a:tblGrid>
              <a:tr h="457200">
                <a:tc>
                  <a:txBody>
                    <a:bodyPr/>
                    <a:lstStyle/>
                    <a:p>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solidFill>
                            <a:schemeClr val="tx2">
                              <a:lumMod val="75000"/>
                            </a:schemeClr>
                          </a:solidFill>
                        </a:rPr>
                        <a:t>Water Right #1</a:t>
                      </a:r>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solidFill>
                            <a:schemeClr val="tx2">
                              <a:lumMod val="75000"/>
                            </a:schemeClr>
                          </a:solidFill>
                        </a:rPr>
                        <a:t>Water Right #2</a:t>
                      </a:r>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solidFill>
                            <a:schemeClr val="tx2">
                              <a:lumMod val="75000"/>
                            </a:schemeClr>
                          </a:solidFill>
                        </a:rPr>
                        <a:t>Water Right #3</a:t>
                      </a:r>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692">
                <a:tc>
                  <a:txBody>
                    <a:bodyPr/>
                    <a:lstStyle/>
                    <a:p>
                      <a:r>
                        <a:rPr lang="en-US" sz="2200" dirty="0" smtClean="0">
                          <a:solidFill>
                            <a:schemeClr val="tx2">
                              <a:lumMod val="75000"/>
                            </a:schemeClr>
                          </a:solidFill>
                        </a:rPr>
                        <a:t>Equivalent</a:t>
                      </a:r>
                      <a:r>
                        <a:rPr lang="en-US" sz="2200" baseline="0" dirty="0" smtClean="0">
                          <a:solidFill>
                            <a:schemeClr val="tx2">
                              <a:lumMod val="75000"/>
                            </a:schemeClr>
                          </a:solidFill>
                        </a:rPr>
                        <a:t> </a:t>
                      </a:r>
                      <a:r>
                        <a:rPr lang="en-US" sz="2200" dirty="0" smtClean="0">
                          <a:solidFill>
                            <a:schemeClr val="tx2">
                              <a:lumMod val="75000"/>
                            </a:schemeClr>
                          </a:solidFill>
                        </a:rPr>
                        <a:t>Domestic Unit</a:t>
                      </a:r>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1</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0</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2</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692">
                <a:tc>
                  <a:txBody>
                    <a:bodyPr/>
                    <a:lstStyle/>
                    <a:p>
                      <a:r>
                        <a:rPr lang="en-US" sz="2200" dirty="0" smtClean="0">
                          <a:solidFill>
                            <a:schemeClr val="tx2">
                              <a:lumMod val="75000"/>
                            </a:schemeClr>
                          </a:solidFill>
                        </a:rPr>
                        <a:t>Equivalent</a:t>
                      </a:r>
                      <a:r>
                        <a:rPr lang="en-US" sz="2200" baseline="0" dirty="0" smtClean="0">
                          <a:solidFill>
                            <a:schemeClr val="tx2">
                              <a:lumMod val="75000"/>
                            </a:schemeClr>
                          </a:solidFill>
                        </a:rPr>
                        <a:t> </a:t>
                      </a:r>
                      <a:r>
                        <a:rPr lang="en-US" sz="2200" dirty="0" smtClean="0">
                          <a:solidFill>
                            <a:schemeClr val="tx2">
                              <a:lumMod val="75000"/>
                            </a:schemeClr>
                          </a:solidFill>
                        </a:rPr>
                        <a:t>Livestock Unit</a:t>
                      </a:r>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15</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20</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100</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692">
                <a:tc>
                  <a:txBody>
                    <a:bodyPr/>
                    <a:lstStyle/>
                    <a:p>
                      <a:r>
                        <a:rPr lang="en-US" sz="2200" dirty="0" smtClean="0">
                          <a:solidFill>
                            <a:schemeClr val="tx2">
                              <a:lumMod val="75000"/>
                            </a:schemeClr>
                          </a:solidFill>
                        </a:rPr>
                        <a:t>Acres</a:t>
                      </a:r>
                      <a:endParaRPr lang="en-US" sz="22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3</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4</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2">
                              <a:lumMod val="75000"/>
                            </a:schemeClr>
                          </a:solidFill>
                        </a:rPr>
                        <a:t>4</a:t>
                      </a:r>
                      <a:endParaRPr lang="en-US" sz="22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5"/>
          <p:cNvSpPr/>
          <p:nvPr/>
        </p:nvSpPr>
        <p:spPr>
          <a:xfrm>
            <a:off x="231058" y="4859227"/>
            <a:ext cx="8686800" cy="584775"/>
          </a:xfrm>
          <a:prstGeom prst="rect">
            <a:avLst/>
          </a:prstGeom>
        </p:spPr>
        <p:txBody>
          <a:bodyPr wrap="square">
            <a:spAutoFit/>
          </a:bodyPr>
          <a:lstStyle/>
          <a:p>
            <a:pPr lvl="1"/>
            <a:r>
              <a:rPr lang="en-US" dirty="0" smtClean="0">
                <a:solidFill>
                  <a:schemeClr val="tx2"/>
                </a:solidFill>
              </a:rPr>
              <a:t>How many water use groups should there be?</a:t>
            </a:r>
            <a:endParaRPr lang="en-US" dirty="0">
              <a:solidFill>
                <a:schemeClr val="tx2"/>
              </a:solidFill>
            </a:endParaRPr>
          </a:p>
        </p:txBody>
      </p:sp>
    </p:spTree>
    <p:extLst>
      <p:ext uri="{BB962C8B-B14F-4D97-AF65-F5344CB8AC3E}">
        <p14:creationId xmlns:p14="http://schemas.microsoft.com/office/powerpoint/2010/main" val="473851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219200"/>
            <a:ext cx="8229600" cy="4843272"/>
          </a:xfrm>
        </p:spPr>
        <p:txBody>
          <a:bodyPr>
            <a:normAutofit fontScale="92500"/>
          </a:bodyPr>
          <a:lstStyle/>
          <a:p>
            <a:pPr marL="0" indent="0">
              <a:buNone/>
            </a:pPr>
            <a:r>
              <a:rPr lang="en-US" sz="3000" cap="all" dirty="0" smtClean="0">
                <a:solidFill>
                  <a:schemeClr val="tx2"/>
                </a:solidFill>
              </a:rPr>
              <a:t>What documents provide information to help clarify what is included in a Water Use Group?</a:t>
            </a:r>
          </a:p>
          <a:p>
            <a:endParaRPr lang="en-US" sz="2000" dirty="0" smtClean="0">
              <a:solidFill>
                <a:schemeClr val="tx2"/>
              </a:solidFill>
            </a:endParaRPr>
          </a:p>
          <a:p>
            <a:pPr lvl="1"/>
            <a:r>
              <a:rPr lang="en-US" dirty="0" smtClean="0">
                <a:solidFill>
                  <a:schemeClr val="tx2"/>
                </a:solidFill>
              </a:rPr>
              <a:t>Information included in a water right file</a:t>
            </a:r>
          </a:p>
          <a:p>
            <a:pPr lvl="2"/>
            <a:r>
              <a:rPr lang="en-US" dirty="0" smtClean="0">
                <a:solidFill>
                  <a:schemeClr val="tx2"/>
                </a:solidFill>
              </a:rPr>
              <a:t>Application to Appropriate</a:t>
            </a:r>
          </a:p>
          <a:p>
            <a:pPr lvl="2"/>
            <a:r>
              <a:rPr lang="en-US" dirty="0" smtClean="0">
                <a:solidFill>
                  <a:schemeClr val="tx2"/>
                </a:solidFill>
              </a:rPr>
              <a:t>Diligence or Underground Water Claim</a:t>
            </a:r>
          </a:p>
          <a:p>
            <a:pPr lvl="2"/>
            <a:r>
              <a:rPr lang="en-US" dirty="0" smtClean="0">
                <a:solidFill>
                  <a:schemeClr val="tx2"/>
                </a:solidFill>
              </a:rPr>
              <a:t>Certificate of Beneficial Use</a:t>
            </a:r>
          </a:p>
          <a:p>
            <a:pPr lvl="2"/>
            <a:r>
              <a:rPr lang="en-US" dirty="0" smtClean="0">
                <a:solidFill>
                  <a:schemeClr val="tx2"/>
                </a:solidFill>
              </a:rPr>
              <a:t>Judicial Decree</a:t>
            </a:r>
          </a:p>
          <a:p>
            <a:pPr lvl="2"/>
            <a:r>
              <a:rPr lang="en-US" dirty="0" smtClean="0">
                <a:solidFill>
                  <a:schemeClr val="tx2"/>
                </a:solidFill>
              </a:rPr>
              <a:t>Published Proposed Determination Book / Addendum</a:t>
            </a:r>
          </a:p>
          <a:p>
            <a:pPr lvl="2"/>
            <a:r>
              <a:rPr lang="en-US" dirty="0" smtClean="0">
                <a:solidFill>
                  <a:schemeClr val="tx2"/>
                </a:solidFill>
              </a:rPr>
              <a:t>Maps (application, claims, certificate, hydrographic survey maps)</a:t>
            </a:r>
          </a:p>
          <a:p>
            <a:pPr lvl="1"/>
            <a:endParaRPr lang="en-US" dirty="0" smtClean="0"/>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970001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35974" y="914400"/>
            <a:ext cx="8534400" cy="5029200"/>
          </a:xfrm>
        </p:spPr>
        <p:txBody>
          <a:bodyPr>
            <a:normAutofit/>
          </a:bodyPr>
          <a:lstStyle/>
          <a:p>
            <a:pPr marL="0" indent="0">
              <a:buNone/>
            </a:pPr>
            <a:r>
              <a:rPr lang="en-US" sz="4000" cap="all" dirty="0" smtClean="0">
                <a:solidFill>
                  <a:schemeClr val="tx2"/>
                </a:solidFill>
              </a:rPr>
              <a:t>Water Use Groups exercise</a:t>
            </a:r>
          </a:p>
          <a:p>
            <a:pPr marL="457200" lvl="1" indent="0">
              <a:buNone/>
            </a:pPr>
            <a:endParaRPr lang="en-US" dirty="0" smtClean="0">
              <a:solidFill>
                <a:schemeClr val="tx2"/>
              </a:solidFill>
            </a:endParaRPr>
          </a:p>
          <a:p>
            <a:pPr marL="393192" lvl="1"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
        <p:nvSpPr>
          <p:cNvPr id="6" name="Rectangle 5"/>
          <p:cNvSpPr/>
          <p:nvPr/>
        </p:nvSpPr>
        <p:spPr>
          <a:xfrm>
            <a:off x="235974" y="5867400"/>
            <a:ext cx="8686800" cy="584775"/>
          </a:xfrm>
          <a:prstGeom prst="rect">
            <a:avLst/>
          </a:prstGeom>
        </p:spPr>
        <p:txBody>
          <a:bodyPr wrap="square">
            <a:spAutoFit/>
          </a:bodyPr>
          <a:lstStyle/>
          <a:p>
            <a:pPr lvl="1"/>
            <a:r>
              <a:rPr lang="en-US" dirty="0" smtClean="0">
                <a:solidFill>
                  <a:schemeClr val="tx2"/>
                </a:solidFill>
              </a:rPr>
              <a:t>How many water use groups should there be?</a:t>
            </a:r>
            <a:endParaRPr lang="en-US"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10108262"/>
              </p:ext>
            </p:extLst>
          </p:nvPr>
        </p:nvGraphicFramePr>
        <p:xfrm>
          <a:off x="206477" y="2133600"/>
          <a:ext cx="8912941" cy="3307079"/>
        </p:xfrm>
        <a:graphic>
          <a:graphicData uri="http://schemas.openxmlformats.org/drawingml/2006/table">
            <a:tbl>
              <a:tblPr firstRow="1" bandRow="1">
                <a:tableStyleId>{5C22544A-7EE6-4342-B048-85BDC9FD1C3A}</a:tableStyleId>
              </a:tblPr>
              <a:tblGrid>
                <a:gridCol w="759542"/>
                <a:gridCol w="2204884"/>
                <a:gridCol w="1863417"/>
                <a:gridCol w="4085098"/>
              </a:tblGrid>
              <a:tr h="516731">
                <a:tc>
                  <a:txBody>
                    <a:bodyPr/>
                    <a:lstStyle/>
                    <a:p>
                      <a:r>
                        <a:rPr lang="en-US" sz="2300" dirty="0" smtClean="0">
                          <a:solidFill>
                            <a:schemeClr val="accent1">
                              <a:lumMod val="75000"/>
                            </a:schemeClr>
                          </a:solidFill>
                        </a:rPr>
                        <a:t>WR#</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Document</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Date</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Uses</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43501">
                <a:tc>
                  <a:txBody>
                    <a:bodyPr/>
                    <a:lstStyle/>
                    <a:p>
                      <a:r>
                        <a:rPr lang="en-US" sz="2300" dirty="0" smtClean="0">
                          <a:solidFill>
                            <a:schemeClr val="accent1">
                              <a:lumMod val="75000"/>
                            </a:schemeClr>
                          </a:solidFill>
                        </a:rPr>
                        <a:t>57-1</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App</a:t>
                      </a:r>
                      <a:r>
                        <a:rPr lang="en-US" sz="2300" baseline="0" dirty="0" smtClean="0">
                          <a:solidFill>
                            <a:schemeClr val="accent1">
                              <a:lumMod val="75000"/>
                            </a:schemeClr>
                          </a:solidFill>
                        </a:rPr>
                        <a:t> to App</a:t>
                      </a:r>
                    </a:p>
                    <a:p>
                      <a:r>
                        <a:rPr lang="en-US" sz="2300" baseline="0" dirty="0" smtClean="0">
                          <a:solidFill>
                            <a:schemeClr val="accent1">
                              <a:lumMod val="75000"/>
                            </a:schemeClr>
                          </a:solidFill>
                        </a:rPr>
                        <a:t>Certificate</a:t>
                      </a:r>
                    </a:p>
                    <a:p>
                      <a:r>
                        <a:rPr lang="en-US" sz="2300" baseline="0" dirty="0" smtClean="0">
                          <a:solidFill>
                            <a:schemeClr val="accent1">
                              <a:lumMod val="75000"/>
                            </a:schemeClr>
                          </a:solidFill>
                        </a:rPr>
                        <a:t>Signed WUC</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8/16/1956</a:t>
                      </a:r>
                    </a:p>
                    <a:p>
                      <a:r>
                        <a:rPr lang="en-US" sz="2300" dirty="0" smtClean="0">
                          <a:solidFill>
                            <a:schemeClr val="accent1">
                              <a:lumMod val="75000"/>
                            </a:schemeClr>
                          </a:solidFill>
                        </a:rPr>
                        <a:t>9/30/1960</a:t>
                      </a:r>
                    </a:p>
                    <a:p>
                      <a:r>
                        <a:rPr lang="en-US" sz="2300" dirty="0" smtClean="0">
                          <a:solidFill>
                            <a:schemeClr val="accent1">
                              <a:lumMod val="75000"/>
                            </a:schemeClr>
                          </a:solidFill>
                        </a:rPr>
                        <a:t>10/31/1978</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3 EDUs</a:t>
                      </a:r>
                      <a:r>
                        <a:rPr lang="en-US" sz="2300" baseline="0" dirty="0" smtClean="0">
                          <a:solidFill>
                            <a:schemeClr val="accent1">
                              <a:lumMod val="75000"/>
                            </a:schemeClr>
                          </a:solidFill>
                        </a:rPr>
                        <a:t> and 5 ELUs</a:t>
                      </a:r>
                    </a:p>
                    <a:p>
                      <a:r>
                        <a:rPr lang="en-US" sz="2300" dirty="0" smtClean="0">
                          <a:solidFill>
                            <a:schemeClr val="accent1">
                              <a:lumMod val="75000"/>
                            </a:schemeClr>
                          </a:solidFill>
                        </a:rPr>
                        <a:t>3 EDUs</a:t>
                      </a:r>
                      <a:r>
                        <a:rPr lang="en-US" sz="2300" baseline="0" dirty="0" smtClean="0">
                          <a:solidFill>
                            <a:schemeClr val="accent1">
                              <a:lumMod val="75000"/>
                            </a:schemeClr>
                          </a:solidFill>
                        </a:rPr>
                        <a:t> and 5 ELUs</a:t>
                      </a:r>
                    </a:p>
                    <a:p>
                      <a:r>
                        <a:rPr lang="en-US" sz="2300" dirty="0" smtClean="0">
                          <a:solidFill>
                            <a:schemeClr val="accent1">
                              <a:lumMod val="75000"/>
                            </a:schemeClr>
                          </a:solidFill>
                        </a:rPr>
                        <a:t>2.0 acres,</a:t>
                      </a:r>
                      <a:r>
                        <a:rPr lang="en-US" sz="2300" baseline="0" dirty="0" smtClean="0">
                          <a:solidFill>
                            <a:schemeClr val="accent1">
                              <a:lumMod val="75000"/>
                            </a:schemeClr>
                          </a:solidFill>
                        </a:rPr>
                        <a:t> 3 EDUs and 15 ELUs</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30116">
                <a:tc>
                  <a:txBody>
                    <a:bodyPr/>
                    <a:lstStyle/>
                    <a:p>
                      <a:r>
                        <a:rPr lang="en-US" sz="2300" dirty="0" smtClean="0">
                          <a:solidFill>
                            <a:schemeClr val="accent1">
                              <a:lumMod val="75000"/>
                            </a:schemeClr>
                          </a:solidFill>
                        </a:rPr>
                        <a:t>57-2</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Diligence Claim</a:t>
                      </a:r>
                    </a:p>
                    <a:p>
                      <a:r>
                        <a:rPr lang="en-US" sz="2300" dirty="0" smtClean="0">
                          <a:solidFill>
                            <a:schemeClr val="accent1">
                              <a:lumMod val="75000"/>
                            </a:schemeClr>
                          </a:solidFill>
                        </a:rPr>
                        <a:t>Signed</a:t>
                      </a:r>
                      <a:r>
                        <a:rPr lang="en-US" sz="2300" baseline="0" dirty="0" smtClean="0">
                          <a:solidFill>
                            <a:schemeClr val="accent1">
                              <a:lumMod val="75000"/>
                            </a:schemeClr>
                          </a:solidFill>
                        </a:rPr>
                        <a:t> WUC</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 / /1895</a:t>
                      </a:r>
                    </a:p>
                    <a:p>
                      <a:r>
                        <a:rPr lang="en-US" sz="2300" dirty="0" smtClean="0">
                          <a:solidFill>
                            <a:schemeClr val="accent1">
                              <a:lumMod val="75000"/>
                            </a:schemeClr>
                          </a:solidFill>
                        </a:rPr>
                        <a:t>10/31/1978</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1.0 acre and 5 ELUs</a:t>
                      </a:r>
                    </a:p>
                    <a:p>
                      <a:r>
                        <a:rPr lang="en-US" sz="2300" dirty="0" smtClean="0">
                          <a:solidFill>
                            <a:schemeClr val="accent1">
                              <a:lumMod val="75000"/>
                            </a:schemeClr>
                          </a:solidFill>
                        </a:rPr>
                        <a:t>2.0 acres,</a:t>
                      </a:r>
                      <a:r>
                        <a:rPr lang="en-US" sz="2300" baseline="0" dirty="0" smtClean="0">
                          <a:solidFill>
                            <a:schemeClr val="accent1">
                              <a:lumMod val="75000"/>
                            </a:schemeClr>
                          </a:solidFill>
                        </a:rPr>
                        <a:t> 3 EDUs and 15 ELUs</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16731">
                <a:tc>
                  <a:txBody>
                    <a:bodyPr/>
                    <a:lstStyle/>
                    <a:p>
                      <a:r>
                        <a:rPr lang="en-US" sz="2300" dirty="0" smtClean="0">
                          <a:solidFill>
                            <a:schemeClr val="accent1">
                              <a:lumMod val="75000"/>
                            </a:schemeClr>
                          </a:solidFill>
                        </a:rPr>
                        <a:t>57-3</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Signed</a:t>
                      </a:r>
                      <a:r>
                        <a:rPr lang="en-US" sz="2300" baseline="0" dirty="0" smtClean="0">
                          <a:solidFill>
                            <a:schemeClr val="accent1">
                              <a:lumMod val="75000"/>
                            </a:schemeClr>
                          </a:solidFill>
                        </a:rPr>
                        <a:t> WUC</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10/31/1978</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accent1">
                              <a:lumMod val="75000"/>
                            </a:schemeClr>
                          </a:solidFill>
                        </a:rPr>
                        <a:t>2.0 acres,</a:t>
                      </a:r>
                      <a:r>
                        <a:rPr lang="en-US" sz="2300" baseline="0" dirty="0" smtClean="0">
                          <a:solidFill>
                            <a:schemeClr val="accent1">
                              <a:lumMod val="75000"/>
                            </a:schemeClr>
                          </a:solidFill>
                        </a:rPr>
                        <a:t> 3 EDUs and 15 ELUs</a:t>
                      </a:r>
                      <a:endParaRPr lang="en-US" sz="2300" dirty="0">
                        <a:solidFill>
                          <a:schemeClr val="accent1">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09426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Question Time?</a:t>
            </a:r>
          </a:p>
          <a:p>
            <a:pPr lvl="1"/>
            <a:r>
              <a:rPr lang="en-US" dirty="0" smtClean="0">
                <a:solidFill>
                  <a:schemeClr val="tx2"/>
                </a:solidFill>
              </a:rPr>
              <a:t>If a water right owner has several water rights for the irrigation of 120 acres and the water rights all describe the same place of use. How should the water use group(s) be structured?</a:t>
            </a: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126544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lnSpcReduction="10000"/>
          </a:bodyPr>
          <a:lstStyle/>
          <a:p>
            <a:pPr marL="0" indent="0">
              <a:buNone/>
            </a:pPr>
            <a:r>
              <a:rPr lang="en-US" sz="4300" cap="all" dirty="0" smtClean="0">
                <a:solidFill>
                  <a:schemeClr val="tx2"/>
                </a:solidFill>
              </a:rPr>
              <a:t>Food Diversion</a:t>
            </a:r>
          </a:p>
          <a:p>
            <a:pPr lvl="1"/>
            <a:r>
              <a:rPr lang="en-US" dirty="0" smtClean="0">
                <a:solidFill>
                  <a:schemeClr val="tx2"/>
                </a:solidFill>
              </a:rPr>
              <a:t>Sliced bread was invented in 1912*</a:t>
            </a:r>
          </a:p>
          <a:p>
            <a:pPr lvl="1"/>
            <a:r>
              <a:rPr lang="en-US" dirty="0" smtClean="0">
                <a:solidFill>
                  <a:schemeClr val="tx2"/>
                </a:solidFill>
              </a:rPr>
              <a:t>Upon its invention they said, “[sliced bread is] the </a:t>
            </a:r>
            <a:r>
              <a:rPr lang="en-US" dirty="0">
                <a:solidFill>
                  <a:schemeClr val="tx2"/>
                </a:solidFill>
              </a:rPr>
              <a:t>greatest forward step in the baking industry since bread was wrapped."</a:t>
            </a:r>
            <a:endParaRPr lang="en-US" dirty="0" smtClean="0">
              <a:solidFill>
                <a:schemeClr val="tx2"/>
              </a:solidFill>
            </a:endParaRPr>
          </a:p>
          <a:p>
            <a:pPr lvl="1"/>
            <a:endParaRPr lang="en-US" dirty="0" smtClean="0">
              <a:solidFill>
                <a:schemeClr val="tx2"/>
              </a:solidFill>
            </a:endParaRPr>
          </a:p>
          <a:p>
            <a:pPr lvl="1"/>
            <a:endParaRPr lang="en-US" dirty="0">
              <a:solidFill>
                <a:schemeClr val="tx2"/>
              </a:solidFill>
            </a:endParaRPr>
          </a:p>
          <a:p>
            <a:pPr marL="457200" lvl="1" indent="0">
              <a:buNone/>
            </a:pPr>
            <a:endParaRPr lang="en-US" dirty="0" smtClean="0">
              <a:solidFill>
                <a:schemeClr val="tx2"/>
              </a:solidFill>
            </a:endParaRPr>
          </a:p>
          <a:p>
            <a:pPr marL="457200" lvl="1" indent="0">
              <a:buNone/>
            </a:pPr>
            <a:endParaRPr lang="en-US" dirty="0">
              <a:solidFill>
                <a:schemeClr val="tx2"/>
              </a:solidFill>
            </a:endParaRPr>
          </a:p>
          <a:p>
            <a:pPr marL="457200" lvl="1" indent="0">
              <a:buNone/>
            </a:pPr>
            <a:r>
              <a:rPr lang="en-US" dirty="0" smtClean="0">
                <a:solidFill>
                  <a:schemeClr val="tx2"/>
                </a:solidFill>
              </a:rPr>
              <a:t>* Mass production of sliced bread started in 1928.</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3074" name="Picture 2" descr="E:\ericjones\Presentations\Water Use Groups 2018\sliced-br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453581"/>
            <a:ext cx="2861733"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20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Question Time?</a:t>
            </a:r>
          </a:p>
          <a:p>
            <a:pPr lvl="1"/>
            <a:r>
              <a:rPr lang="en-US" dirty="0" smtClean="0">
                <a:solidFill>
                  <a:schemeClr val="tx2"/>
                </a:solidFill>
              </a:rPr>
              <a:t>If a water right owner has several water rights for the irrigation of 120 acres and the water rights all describe the same place of use. An irrigation company provides water in the area. It appears that the water right owner may be able to use water from the irrigation company. How should the water use group(s) be structured?</a:t>
            </a: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4223252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_WRT Photo Contests (all years)\2014 WRT Photo Contest\46. Water Wastelan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7" r="2497"/>
          <a:stretch/>
        </p:blipFill>
        <p:spPr bwMode="auto">
          <a:xfrm>
            <a:off x="0" y="0"/>
            <a:ext cx="977326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3810000"/>
            <a:ext cx="9316066" cy="1882775"/>
          </a:xfrm>
        </p:spPr>
        <p:txBody>
          <a:bodyPr/>
          <a:lstStyle/>
          <a:p>
            <a:r>
              <a:rPr 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Water Use Groups</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52400" y="2857500"/>
            <a:ext cx="8077200" cy="1143000"/>
          </a:xfrm>
        </p:spPr>
        <p:txBody>
          <a:bodyPr/>
          <a:lstStyle/>
          <a:p>
            <a:r>
              <a:rPr lang="en-US" i="1" dirty="0" smtClean="0">
                <a:solidFill>
                  <a:schemeClr val="bg1"/>
                </a:solidFill>
                <a:effectLst>
                  <a:outerShdw blurRad="38100" dist="38100" dir="2700000" algn="tl">
                    <a:srgbClr val="000000">
                      <a:alpha val="43137"/>
                    </a:srgbClr>
                  </a:outerShdw>
                </a:effectLst>
              </a:rPr>
              <a:t>The What, Why, and How.</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7675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295400"/>
            <a:ext cx="8005810" cy="4953000"/>
          </a:xfrm>
        </p:spPr>
        <p:txBody>
          <a:bodyPr>
            <a:normAutofit fontScale="85000" lnSpcReduction="10000"/>
          </a:bodyPr>
          <a:lstStyle/>
          <a:p>
            <a:pPr marL="393192" lvl="1" indent="0">
              <a:buNone/>
            </a:pPr>
            <a:endParaRPr lang="en-US" dirty="0" smtClean="0">
              <a:solidFill>
                <a:schemeClr val="tx2"/>
              </a:solidFill>
            </a:endParaRPr>
          </a:p>
          <a:p>
            <a:pPr lvl="1"/>
            <a:r>
              <a:rPr lang="en-US" dirty="0" smtClean="0">
                <a:solidFill>
                  <a:schemeClr val="tx2"/>
                </a:solidFill>
              </a:rPr>
              <a:t>A group contains a water right owned by an individual and the water rights for an irrigation company. What does this mean?</a:t>
            </a:r>
          </a:p>
          <a:p>
            <a:pPr lvl="1"/>
            <a:endParaRPr lang="en-US" dirty="0" smtClean="0">
              <a:solidFill>
                <a:schemeClr val="tx2"/>
              </a:solidFill>
            </a:endParaRPr>
          </a:p>
          <a:p>
            <a:pPr lvl="2"/>
            <a:r>
              <a:rPr lang="en-US" dirty="0" smtClean="0">
                <a:solidFill>
                  <a:schemeClr val="tx2"/>
                </a:solidFill>
              </a:rPr>
              <a:t>The use described in the group is supplemental to shares of stock in an irrigation company.</a:t>
            </a:r>
          </a:p>
          <a:p>
            <a:pPr lvl="2"/>
            <a:r>
              <a:rPr lang="en-US" dirty="0" smtClean="0">
                <a:solidFill>
                  <a:schemeClr val="tx2"/>
                </a:solidFill>
              </a:rPr>
              <a:t>The individual right provides only a portion of the total Beneficial Use Amount. </a:t>
            </a:r>
          </a:p>
          <a:p>
            <a:pPr lvl="2"/>
            <a:r>
              <a:rPr lang="en-US" dirty="0" smtClean="0">
                <a:solidFill>
                  <a:schemeClr val="tx2"/>
                </a:solidFill>
              </a:rPr>
              <a:t>The land is within the service area of the irrigation company.</a:t>
            </a:r>
          </a:p>
          <a:p>
            <a:pPr lvl="2"/>
            <a:r>
              <a:rPr lang="en-US" dirty="0" smtClean="0">
                <a:solidFill>
                  <a:schemeClr val="tx2"/>
                </a:solidFill>
              </a:rPr>
              <a:t>Shares in an irrigation company are bought and sold as securities and lands served by the company may change.</a:t>
            </a:r>
          </a:p>
          <a:p>
            <a:pPr lvl="2"/>
            <a:r>
              <a:rPr lang="en-US" dirty="0" smtClean="0">
                <a:solidFill>
                  <a:srgbClr val="FF0000"/>
                </a:solidFill>
              </a:rPr>
              <a:t>This is an error that you can ask the Division to correct.  We no longer include irrigation company rights in groups with private rights.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756623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0878" y="1600200"/>
            <a:ext cx="65022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
        <p:nvSpPr>
          <p:cNvPr id="3" name="TextBox 2"/>
          <p:cNvSpPr txBox="1"/>
          <p:nvPr/>
        </p:nvSpPr>
        <p:spPr>
          <a:xfrm>
            <a:off x="152400" y="914400"/>
            <a:ext cx="8839200" cy="523220"/>
          </a:xfrm>
          <a:prstGeom prst="rect">
            <a:avLst/>
          </a:prstGeom>
          <a:noFill/>
        </p:spPr>
        <p:txBody>
          <a:bodyPr wrap="square" rtlCol="0">
            <a:spAutoFit/>
          </a:bodyPr>
          <a:lstStyle/>
          <a:p>
            <a:pPr algn="ctr"/>
            <a:r>
              <a:rPr lang="en-US" sz="2800" cap="all" dirty="0" smtClean="0">
                <a:solidFill>
                  <a:srgbClr val="1F497D"/>
                </a:solidFill>
              </a:rPr>
              <a:t>IRRIGATION COMPANY USE NOTE</a:t>
            </a:r>
            <a:endParaRPr lang="en-US" sz="2800" cap="all" dirty="0">
              <a:solidFill>
                <a:srgbClr val="1F497D"/>
              </a:solidFill>
            </a:endParaRPr>
          </a:p>
        </p:txBody>
      </p:sp>
      <p:sp>
        <p:nvSpPr>
          <p:cNvPr id="10" name="Left Arrow 9"/>
          <p:cNvSpPr/>
          <p:nvPr/>
        </p:nvSpPr>
        <p:spPr>
          <a:xfrm>
            <a:off x="5626608" y="44196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443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1295400"/>
            <a:ext cx="8686800" cy="4767072"/>
          </a:xfrm>
        </p:spPr>
        <p:txBody>
          <a:bodyPr>
            <a:normAutofit fontScale="92500" lnSpcReduction="10000"/>
          </a:bodyPr>
          <a:lstStyle/>
          <a:p>
            <a:pPr marL="0" indent="0">
              <a:buNone/>
            </a:pPr>
            <a:r>
              <a:rPr lang="en-US" sz="3600" cap="all" dirty="0" smtClean="0">
                <a:solidFill>
                  <a:schemeClr val="tx2"/>
                </a:solidFill>
              </a:rPr>
              <a:t>Water Use Groups may not be 100% correct</a:t>
            </a:r>
          </a:p>
          <a:p>
            <a:endParaRPr lang="en-US" sz="1600" dirty="0" smtClean="0">
              <a:solidFill>
                <a:schemeClr val="tx2"/>
              </a:solidFill>
            </a:endParaRPr>
          </a:p>
          <a:p>
            <a:pPr marL="0" indent="0">
              <a:buNone/>
            </a:pPr>
            <a:r>
              <a:rPr lang="en-US" dirty="0" smtClean="0">
                <a:solidFill>
                  <a:schemeClr val="tx2"/>
                </a:solidFill>
              </a:rPr>
              <a:t>Duplicate groups and incomplete groups may exist due to database conversions and entry errors which have occurred over time.</a:t>
            </a:r>
          </a:p>
          <a:p>
            <a:endParaRPr lang="en-US" sz="1600" dirty="0" smtClean="0">
              <a:solidFill>
                <a:schemeClr val="tx2"/>
              </a:solidFill>
            </a:endParaRPr>
          </a:p>
          <a:p>
            <a:pPr marL="0" indent="0">
              <a:buNone/>
            </a:pPr>
            <a:r>
              <a:rPr lang="en-US" dirty="0" smtClean="0">
                <a:solidFill>
                  <a:schemeClr val="tx2"/>
                </a:solidFill>
              </a:rPr>
              <a:t>Identifying errors</a:t>
            </a:r>
          </a:p>
          <a:p>
            <a:pPr lvl="1"/>
            <a:r>
              <a:rPr lang="en-US" dirty="0" smtClean="0">
                <a:solidFill>
                  <a:schemeClr val="tx2"/>
                </a:solidFill>
              </a:rPr>
              <a:t>Research records</a:t>
            </a:r>
          </a:p>
          <a:p>
            <a:pPr lvl="1"/>
            <a:r>
              <a:rPr lang="en-US" dirty="0" smtClean="0">
                <a:solidFill>
                  <a:schemeClr val="tx2"/>
                </a:solidFill>
              </a:rPr>
              <a:t>Send a written request to review the record and include statements as to how it is believed the groups should be modified.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288186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1371600"/>
            <a:ext cx="8453390" cy="5029200"/>
          </a:xfrm>
        </p:spPr>
        <p:txBody>
          <a:bodyPr>
            <a:normAutofit/>
          </a:bodyPr>
          <a:lstStyle/>
          <a:p>
            <a:pPr marL="0" indent="0">
              <a:buNone/>
            </a:pPr>
            <a:r>
              <a:rPr lang="en-US" sz="4300" cap="all" dirty="0" smtClean="0">
                <a:solidFill>
                  <a:schemeClr val="tx2"/>
                </a:solidFill>
              </a:rPr>
              <a:t>How do you fix database errors</a:t>
            </a: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2050" name="Picture 2" descr="E:\ericjones\Presentations\Water Use Groups 2018\better_luck_next_time_by_controversialhumour-d7jok2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02" y="2057400"/>
            <a:ext cx="47529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72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685800"/>
            <a:ext cx="8229600" cy="990600"/>
          </a:xfrm>
        </p:spPr>
        <p:txBody>
          <a:bodyPr/>
          <a:lstStyle/>
          <a:p>
            <a:pPr algn="l"/>
            <a:r>
              <a:rPr lang="en-US" dirty="0">
                <a:solidFill>
                  <a:schemeClr val="tx2"/>
                </a:solidFill>
              </a:rPr>
              <a:t>Administrative Rule </a:t>
            </a:r>
            <a:r>
              <a:rPr lang="en-US" dirty="0" smtClean="0">
                <a:solidFill>
                  <a:schemeClr val="tx2"/>
                </a:solidFill>
              </a:rPr>
              <a:t>R655-16</a:t>
            </a:r>
            <a:endParaRPr lang="en-US" dirty="0">
              <a:solidFill>
                <a:schemeClr val="tx2"/>
              </a:solidFill>
            </a:endParaRPr>
          </a:p>
        </p:txBody>
      </p:sp>
      <p:sp>
        <p:nvSpPr>
          <p:cNvPr id="2" name="Content Placeholder 1"/>
          <p:cNvSpPr>
            <a:spLocks noGrp="1"/>
          </p:cNvSpPr>
          <p:nvPr>
            <p:ph sz="half" idx="1"/>
          </p:nvPr>
        </p:nvSpPr>
        <p:spPr>
          <a:xfrm>
            <a:off x="152400" y="1752600"/>
            <a:ext cx="5638800" cy="4800600"/>
          </a:xfrm>
        </p:spPr>
        <p:txBody>
          <a:bodyPr>
            <a:noAutofit/>
          </a:bodyPr>
          <a:lstStyle/>
          <a:p>
            <a:pPr marL="457200" lvl="1" indent="0">
              <a:buNone/>
            </a:pPr>
            <a:r>
              <a:rPr lang="en-US" sz="2800" u="sng" dirty="0" smtClean="0">
                <a:solidFill>
                  <a:schemeClr val="tx2"/>
                </a:solidFill>
              </a:rPr>
              <a:t>Declaring Beneficial Use Amounts</a:t>
            </a:r>
          </a:p>
          <a:p>
            <a:pPr marL="1088136" lvl="2" indent="-457200">
              <a:buFont typeface="+mj-lt"/>
              <a:buAutoNum type="arabicPeriod"/>
            </a:pPr>
            <a:r>
              <a:rPr lang="en-US" sz="2400" dirty="0" smtClean="0">
                <a:solidFill>
                  <a:schemeClr val="tx2"/>
                </a:solidFill>
              </a:rPr>
              <a:t>Written request for corrections to be made.</a:t>
            </a:r>
          </a:p>
          <a:p>
            <a:pPr marL="1088136" lvl="2" indent="-457200">
              <a:buFont typeface="+mj-lt"/>
              <a:buAutoNum type="arabicPeriod"/>
            </a:pPr>
            <a:r>
              <a:rPr lang="en-US" sz="2400" dirty="0" smtClean="0">
                <a:solidFill>
                  <a:schemeClr val="tx2"/>
                </a:solidFill>
              </a:rPr>
              <a:t>Declaration of Beneficial Use</a:t>
            </a:r>
          </a:p>
          <a:p>
            <a:pPr lvl="3"/>
            <a:r>
              <a:rPr lang="en-US" sz="2000" dirty="0" smtClean="0">
                <a:solidFill>
                  <a:schemeClr val="tx2"/>
                </a:solidFill>
              </a:rPr>
              <a:t>Used </a:t>
            </a:r>
            <a:r>
              <a:rPr lang="en-US" sz="2000" dirty="0">
                <a:solidFill>
                  <a:schemeClr val="tx2"/>
                </a:solidFill>
              </a:rPr>
              <a:t>to declare the beneficial use amount of a water right in a use group</a:t>
            </a:r>
            <a:r>
              <a:rPr lang="en-US" sz="2000" dirty="0" smtClean="0">
                <a:solidFill>
                  <a:schemeClr val="tx2"/>
                </a:solidFill>
              </a:rPr>
              <a:t>.</a:t>
            </a:r>
          </a:p>
          <a:p>
            <a:pPr marL="1088136" lvl="2" indent="-457200">
              <a:buFont typeface="+mj-lt"/>
              <a:buAutoNum type="arabicPeriod"/>
            </a:pPr>
            <a:r>
              <a:rPr lang="en-US" sz="2400" dirty="0">
                <a:solidFill>
                  <a:schemeClr val="tx2"/>
                </a:solidFill>
              </a:rPr>
              <a:t>Application for Apportionment of Beneficial Use Amounts</a:t>
            </a:r>
            <a:r>
              <a:rPr lang="en-US" sz="2400" dirty="0" smtClean="0">
                <a:solidFill>
                  <a:schemeClr val="tx2"/>
                </a:solidFill>
              </a:rPr>
              <a:t>.</a:t>
            </a:r>
          </a:p>
          <a:p>
            <a:pPr lvl="3"/>
            <a:r>
              <a:rPr lang="en-US" sz="2000" dirty="0" smtClean="0">
                <a:solidFill>
                  <a:schemeClr val="tx2"/>
                </a:solidFill>
              </a:rPr>
              <a:t>The applicant has exhausted all reasonable efforts to complete a Declaration of Beneficial Use.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2050" name="Picture 2" descr="G:\_WRT Photo Contests (all years)\2007 WRT Photo Contest\Wilson Mes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9117" r="22407"/>
          <a:stretch/>
        </p:blipFill>
        <p:spPr bwMode="auto">
          <a:xfrm>
            <a:off x="6172200" y="1905000"/>
            <a:ext cx="2438400" cy="444976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50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447800"/>
            <a:ext cx="8229600" cy="4614672"/>
          </a:xfrm>
        </p:spPr>
        <p:txBody>
          <a:bodyPr>
            <a:normAutofit lnSpcReduction="10000"/>
          </a:bodyPr>
          <a:lstStyle/>
          <a:p>
            <a:pPr marL="457200" lvl="1" indent="0">
              <a:buNone/>
            </a:pPr>
            <a:r>
              <a:rPr lang="en-US" dirty="0" smtClean="0">
                <a:solidFill>
                  <a:schemeClr val="tx2"/>
                </a:solidFill>
              </a:rPr>
              <a:t>Why do you need to define the Beneficial Use Amount (Group Contribution)?</a:t>
            </a:r>
          </a:p>
          <a:p>
            <a:pPr lvl="2"/>
            <a:r>
              <a:rPr lang="en-US" dirty="0" smtClean="0">
                <a:solidFill>
                  <a:schemeClr val="tx2"/>
                </a:solidFill>
              </a:rPr>
              <a:t>To file a segregation.</a:t>
            </a:r>
          </a:p>
          <a:p>
            <a:pPr lvl="2"/>
            <a:r>
              <a:rPr lang="en-US" dirty="0" smtClean="0">
                <a:solidFill>
                  <a:schemeClr val="tx2"/>
                </a:solidFill>
              </a:rPr>
              <a:t>To file a change application.</a:t>
            </a:r>
          </a:p>
          <a:p>
            <a:pPr lvl="2"/>
            <a:endParaRPr lang="en-US" dirty="0" smtClean="0">
              <a:solidFill>
                <a:schemeClr val="tx2"/>
              </a:solidFill>
            </a:endParaRPr>
          </a:p>
          <a:p>
            <a:pPr marL="457200" lvl="1" indent="0">
              <a:buNone/>
            </a:pPr>
            <a:r>
              <a:rPr lang="en-US" dirty="0" smtClean="0">
                <a:solidFill>
                  <a:schemeClr val="tx2"/>
                </a:solidFill>
              </a:rPr>
              <a:t>Defining the Beneficial Use Amount of all water rights within a group ensures the amount of water and beneficial use of the individual water rights in the group is properly defined so there won’t be confusion if the rights are used independent of each other.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670562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5122" name="Picture 2" descr="G:\_WRT Photo Contests (all years)\2012 WRT Photo Contest\SticksandSton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53" r="16649"/>
          <a:stretch/>
        </p:blipFill>
        <p:spPr bwMode="auto">
          <a:xfrm>
            <a:off x="533400" y="1447800"/>
            <a:ext cx="4419600" cy="446136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1" y="1742189"/>
            <a:ext cx="3810000" cy="368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79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_WRT Photo Contests (all years)\2014 WRT Photo Contest\10. LAZY DAY AT THE LAK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3" r="853" b="3295"/>
          <a:stretch/>
        </p:blipFill>
        <p:spPr bwMode="auto">
          <a:xfrm>
            <a:off x="0" y="0"/>
            <a:ext cx="9162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057400"/>
            <a:ext cx="7239000" cy="1143000"/>
          </a:xfrm>
        </p:spPr>
        <p:txBody>
          <a:bodyPr/>
          <a:lstStyle/>
          <a:p>
            <a:r>
              <a:rPr lang="en-US" b="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b="1" cap="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Let’s Talk about food</a:t>
            </a:r>
          </a:p>
          <a:p>
            <a:pPr lvl="1"/>
            <a:r>
              <a:rPr lang="en-US" dirty="0" smtClean="0">
                <a:solidFill>
                  <a:schemeClr val="tx2"/>
                </a:solidFill>
              </a:rPr>
              <a:t>Who here eats food?</a:t>
            </a:r>
          </a:p>
          <a:p>
            <a:pPr lvl="1"/>
            <a:r>
              <a:rPr lang="en-US" dirty="0" smtClean="0">
                <a:solidFill>
                  <a:schemeClr val="tx2"/>
                </a:solidFill>
              </a:rPr>
              <a:t>What are groups of foods or how can we group foods?</a:t>
            </a:r>
          </a:p>
          <a:p>
            <a:pPr lvl="1"/>
            <a:endParaRPr lang="en-US" dirty="0" smtClean="0">
              <a:solidFill>
                <a:schemeClr val="tx2"/>
              </a:solidFill>
            </a:endParaRP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1026" name="Picture 2" descr="E:\ericjones\Presentations\Water Use Groups 2018\Foo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777" y="3276600"/>
            <a:ext cx="3044825"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7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Water Rights are like food</a:t>
            </a:r>
          </a:p>
          <a:p>
            <a:pPr lvl="1"/>
            <a:r>
              <a:rPr lang="en-US" dirty="0" smtClean="0">
                <a:solidFill>
                  <a:schemeClr val="tx2"/>
                </a:solidFill>
              </a:rPr>
              <a:t>Water Rights can be grouped together based on common place, period, and type of uses.</a:t>
            </a:r>
          </a:p>
          <a:p>
            <a:pPr lvl="1"/>
            <a:r>
              <a:rPr lang="en-US" dirty="0" smtClean="0">
                <a:solidFill>
                  <a:schemeClr val="tx2"/>
                </a:solidFill>
              </a:rPr>
              <a:t>Thought provoking question: If two Water Rights share the same point of diversion should they be in the same water use group?</a:t>
            </a:r>
          </a:p>
          <a:p>
            <a:pPr lvl="1"/>
            <a:r>
              <a:rPr lang="en-US" dirty="0" smtClean="0">
                <a:solidFill>
                  <a:schemeClr val="tx2"/>
                </a:solidFill>
              </a:rPr>
              <a:t>Even more thought provoking question: Is a tomato a fruit or a vegetable?</a:t>
            </a: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888587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What is a Water Use Group?</a:t>
            </a:r>
          </a:p>
          <a:p>
            <a:pPr lvl="1"/>
            <a:r>
              <a:rPr lang="en-US" dirty="0" smtClean="0">
                <a:solidFill>
                  <a:schemeClr val="tx2"/>
                </a:solidFill>
              </a:rPr>
              <a:t>A grouping of Water Right(s) that have a common use at the same place of use. </a:t>
            </a:r>
          </a:p>
          <a:p>
            <a:pPr lvl="1"/>
            <a:r>
              <a:rPr lang="en-US" dirty="0" smtClean="0">
                <a:solidFill>
                  <a:schemeClr val="tx2"/>
                </a:solidFill>
              </a:rPr>
              <a:t>A Water Right must belong to at least one water use group.</a:t>
            </a:r>
          </a:p>
          <a:p>
            <a:pPr lvl="1"/>
            <a:r>
              <a:rPr lang="en-US" dirty="0" smtClean="0">
                <a:solidFill>
                  <a:schemeClr val="tx2"/>
                </a:solidFill>
              </a:rPr>
              <a:t>Each water use group represents a unique beneficial use of water and ties together the water rights that serve that use.</a:t>
            </a:r>
          </a:p>
          <a:p>
            <a:pPr lvl="2"/>
            <a:r>
              <a:rPr lang="en-US" dirty="0" smtClean="0">
                <a:solidFill>
                  <a:schemeClr val="tx2"/>
                </a:solidFill>
              </a:rPr>
              <a:t>Beneficial use is the basis, measure, and limit of a water right. </a:t>
            </a:r>
          </a:p>
          <a:p>
            <a:pPr lvl="1"/>
            <a:endParaRPr lang="en-US" dirty="0" smtClean="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28923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A Water Use Group Defines</a:t>
            </a:r>
          </a:p>
          <a:p>
            <a:pPr lvl="1"/>
            <a:r>
              <a:rPr lang="en-US" dirty="0" smtClean="0">
                <a:solidFill>
                  <a:schemeClr val="tx2"/>
                </a:solidFill>
              </a:rPr>
              <a:t>The place(s) of use</a:t>
            </a:r>
          </a:p>
          <a:p>
            <a:pPr lvl="1"/>
            <a:r>
              <a:rPr lang="en-US" dirty="0" smtClean="0">
                <a:solidFill>
                  <a:schemeClr val="tx2"/>
                </a:solidFill>
              </a:rPr>
              <a:t>The period(s) of use</a:t>
            </a:r>
          </a:p>
          <a:p>
            <a:pPr lvl="1"/>
            <a:r>
              <a:rPr lang="en-US" dirty="0" smtClean="0">
                <a:solidFill>
                  <a:schemeClr val="tx2"/>
                </a:solidFill>
              </a:rPr>
              <a:t>The beneficial use(s)</a:t>
            </a:r>
          </a:p>
          <a:p>
            <a:pPr lvl="1"/>
            <a:endParaRPr lang="en-US" dirty="0">
              <a:solidFill>
                <a:schemeClr val="tx2"/>
              </a:solidFill>
            </a:endParaRPr>
          </a:p>
          <a:p>
            <a:pPr marL="457200" lvl="1" indent="0">
              <a:buNone/>
            </a:pPr>
            <a:r>
              <a:rPr lang="en-US" sz="3600" dirty="0" smtClean="0">
                <a:solidFill>
                  <a:schemeClr val="tx2"/>
                </a:solidFill>
              </a:rPr>
              <a:t>Of one or more water right(s).</a:t>
            </a:r>
          </a:p>
          <a:p>
            <a:pPr marL="457200" lvl="1" indent="0">
              <a:buNone/>
            </a:pPr>
            <a:r>
              <a:rPr lang="en-US" sz="3600" dirty="0" smtClean="0">
                <a:solidFill>
                  <a:schemeClr val="tx2"/>
                </a:solidFill>
              </a:rPr>
              <a:t>A single water right can belong to more than one water use group.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91942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Place of Use</a:t>
            </a:r>
          </a:p>
          <a:p>
            <a:pPr lvl="1"/>
            <a:r>
              <a:rPr lang="en-US" dirty="0" smtClean="0">
                <a:solidFill>
                  <a:schemeClr val="tx2"/>
                </a:solidFill>
              </a:rPr>
              <a:t>The place of use</a:t>
            </a:r>
          </a:p>
          <a:p>
            <a:pPr lvl="2"/>
            <a:r>
              <a:rPr lang="en-US" dirty="0">
                <a:solidFill>
                  <a:schemeClr val="accent1">
                    <a:lumMod val="50000"/>
                  </a:schemeClr>
                </a:solidFill>
              </a:rPr>
              <a:t>Defines the authorized and recognized place of use for the use of water described in the group. </a:t>
            </a:r>
            <a:endParaRPr lang="en-US" dirty="0" smtClean="0">
              <a:solidFill>
                <a:schemeClr val="accent1">
                  <a:lumMod val="50000"/>
                </a:schemeClr>
              </a:solidFill>
            </a:endParaRPr>
          </a:p>
          <a:p>
            <a:pPr lvl="2"/>
            <a:r>
              <a:rPr lang="en-US" dirty="0">
                <a:solidFill>
                  <a:schemeClr val="accent1">
                    <a:lumMod val="50000"/>
                  </a:schemeClr>
                </a:solidFill>
              </a:rPr>
              <a:t>Should be consistent with the information contained in the State Engineer’s records. </a:t>
            </a:r>
            <a:endParaRPr lang="en-US" dirty="0" smtClean="0">
              <a:solidFill>
                <a:schemeClr val="accent1">
                  <a:lumMod val="50000"/>
                </a:schemeClr>
              </a:solidFill>
            </a:endParaRPr>
          </a:p>
          <a:p>
            <a:pPr lvl="2"/>
            <a:r>
              <a:rPr lang="en-US" dirty="0">
                <a:solidFill>
                  <a:schemeClr val="accent1">
                    <a:lumMod val="50000"/>
                  </a:schemeClr>
                </a:solidFill>
              </a:rPr>
              <a:t>May include more than one Section or Quarter Section of land</a:t>
            </a:r>
            <a:endParaRPr lang="en-US" dirty="0" smtClean="0">
              <a:solidFill>
                <a:schemeClr val="accent1">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892317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Period of Use</a:t>
            </a:r>
          </a:p>
          <a:p>
            <a:pPr lvl="1"/>
            <a:r>
              <a:rPr lang="en-US" dirty="0" smtClean="0">
                <a:solidFill>
                  <a:schemeClr val="tx2"/>
                </a:solidFill>
              </a:rPr>
              <a:t>The period of use</a:t>
            </a:r>
          </a:p>
          <a:p>
            <a:pPr lvl="2"/>
            <a:r>
              <a:rPr lang="en-US" dirty="0" smtClean="0">
                <a:solidFill>
                  <a:schemeClr val="accent1">
                    <a:lumMod val="50000"/>
                  </a:schemeClr>
                </a:solidFill>
              </a:rPr>
              <a:t>Is the time period a beneficial use takes place</a:t>
            </a:r>
          </a:p>
          <a:p>
            <a:pPr lvl="2"/>
            <a:endParaRPr lang="en-US" dirty="0">
              <a:solidFill>
                <a:schemeClr val="accent1">
                  <a:lumMod val="50000"/>
                </a:schemeClr>
              </a:solidFill>
            </a:endParaRPr>
          </a:p>
          <a:p>
            <a:pPr lvl="2"/>
            <a:endParaRPr lang="en-US" dirty="0" smtClean="0">
              <a:solidFill>
                <a:schemeClr val="accent1">
                  <a:lumMod val="50000"/>
                </a:schemeClr>
              </a:solidFill>
            </a:endParaRPr>
          </a:p>
          <a:p>
            <a:pPr lvl="2"/>
            <a:endParaRPr lang="en-US" dirty="0">
              <a:solidFill>
                <a:schemeClr val="accent1">
                  <a:lumMod val="50000"/>
                </a:schemeClr>
              </a:solidFill>
            </a:endParaRPr>
          </a:p>
          <a:p>
            <a:pPr lvl="2"/>
            <a:endParaRPr lang="en-US" dirty="0" smtClean="0">
              <a:solidFill>
                <a:schemeClr val="accent1">
                  <a:lumMod val="50000"/>
                </a:schemeClr>
              </a:solidFill>
            </a:endParaRPr>
          </a:p>
          <a:p>
            <a:pPr lvl="2"/>
            <a:endParaRPr lang="en-US" dirty="0">
              <a:solidFill>
                <a:schemeClr val="accent1">
                  <a:lumMod val="50000"/>
                </a:schemeClr>
              </a:solidFill>
            </a:endParaRPr>
          </a:p>
          <a:p>
            <a:pPr lvl="2"/>
            <a:endParaRPr lang="en-US" dirty="0">
              <a:solidFill>
                <a:schemeClr val="accent1">
                  <a:lumMod val="50000"/>
                </a:schemeClr>
              </a:solidFill>
            </a:endParaRPr>
          </a:p>
          <a:p>
            <a:pPr marL="914400" lvl="2" indent="0">
              <a:buNone/>
            </a:pPr>
            <a:r>
              <a:rPr lang="en-US" dirty="0" smtClean="0">
                <a:solidFill>
                  <a:schemeClr val="accent1">
                    <a:lumMod val="50000"/>
                  </a:schemeClr>
                </a:solidFill>
              </a:rPr>
              <a:t>Year-round       April 1 to October 31          Year-round</a:t>
            </a:r>
            <a:endParaRPr lang="en-US" dirty="0">
              <a:solidFill>
                <a:schemeClr val="accent1">
                  <a:lumMod val="50000"/>
                </a:schemeClr>
              </a:solidFill>
            </a:endParaRPr>
          </a:p>
          <a:p>
            <a:pPr marL="914400" lvl="2" indent="0">
              <a:buNone/>
            </a:pPr>
            <a:endParaRPr lang="en-US" dirty="0" smtClean="0">
              <a:solidFill>
                <a:schemeClr val="accent1">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pic>
        <p:nvPicPr>
          <p:cNvPr id="1026" name="Picture 2" descr="C:\Program Files (x86)\Microsoft Office\MEDIA\CAGCAT10\j009038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837" y="3124200"/>
            <a:ext cx="2699442" cy="23101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ricjones\AppData\Local\Microsoft\Windows\INetCache\IE\RG0OR0TN\Grass_dsc08672-nevit[1].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2279" y="3134249"/>
            <a:ext cx="2697480" cy="2313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ricjones\AppData\Local\Microsoft\Windows\INetCache\IE\LAE6747A\cow[1].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9759" y="3120911"/>
            <a:ext cx="2697480" cy="231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8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2390" y="1371600"/>
            <a:ext cx="8229600" cy="5029200"/>
          </a:xfrm>
        </p:spPr>
        <p:txBody>
          <a:bodyPr>
            <a:normAutofit/>
          </a:bodyPr>
          <a:lstStyle/>
          <a:p>
            <a:pPr marL="0" indent="0">
              <a:buNone/>
            </a:pPr>
            <a:r>
              <a:rPr lang="en-US" sz="4300" cap="all" dirty="0" smtClean="0">
                <a:solidFill>
                  <a:schemeClr val="tx2"/>
                </a:solidFill>
              </a:rPr>
              <a:t>Beneficial Use</a:t>
            </a:r>
          </a:p>
          <a:p>
            <a:pPr lvl="1"/>
            <a:r>
              <a:rPr lang="en-US" dirty="0" smtClean="0">
                <a:solidFill>
                  <a:schemeClr val="tx2"/>
                </a:solidFill>
              </a:rPr>
              <a:t>The beneficial use is</a:t>
            </a:r>
          </a:p>
          <a:p>
            <a:pPr lvl="2"/>
            <a:r>
              <a:rPr lang="en-US" dirty="0">
                <a:solidFill>
                  <a:schemeClr val="accent1">
                    <a:lumMod val="50000"/>
                  </a:schemeClr>
                </a:solidFill>
              </a:rPr>
              <a:t>is the basis, measure, and limit of a water right.</a:t>
            </a:r>
            <a:r>
              <a:rPr lang="en-US" dirty="0" smtClean="0">
                <a:solidFill>
                  <a:schemeClr val="accent1">
                    <a:lumMod val="50000"/>
                  </a:schemeClr>
                </a:solidFill>
              </a:rPr>
              <a:t> </a:t>
            </a:r>
          </a:p>
          <a:p>
            <a:pPr lvl="2"/>
            <a:r>
              <a:rPr lang="en-US" dirty="0" smtClean="0">
                <a:solidFill>
                  <a:schemeClr val="accent1">
                    <a:lumMod val="50000"/>
                  </a:schemeClr>
                </a:solidFill>
              </a:rPr>
              <a:t>What are some types of beneficial use?</a:t>
            </a:r>
          </a:p>
          <a:p>
            <a:pPr marL="914400" lvl="2" indent="0">
              <a:buNone/>
            </a:pPr>
            <a:endParaRPr lang="en-US" dirty="0">
              <a:solidFill>
                <a:schemeClr val="accent1">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79041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10034</TotalTime>
  <Words>1192</Words>
  <Application>Microsoft Office PowerPoint</Application>
  <PresentationFormat>On-screen Show (4:3)</PresentationFormat>
  <Paragraphs>191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Understanding Water Use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Rule R655-16</vt:lpstr>
      <vt:lpstr>PowerPoint Presentation</vt:lpstr>
      <vt:lpstr>PowerPoint Presentation</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James Greer</cp:lastModifiedBy>
  <cp:revision>151</cp:revision>
  <cp:lastPrinted>2017-04-06T18:17:46Z</cp:lastPrinted>
  <dcterms:created xsi:type="dcterms:W3CDTF">2004-06-09T23:03:56Z</dcterms:created>
  <dcterms:modified xsi:type="dcterms:W3CDTF">2018-03-22T23:04:40Z</dcterms:modified>
</cp:coreProperties>
</file>